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0" r:id="rId5"/>
    <p:sldId id="383" r:id="rId6"/>
    <p:sldId id="391" r:id="rId7"/>
    <p:sldId id="409" r:id="rId8"/>
    <p:sldId id="397" r:id="rId9"/>
    <p:sldId id="389" r:id="rId10"/>
    <p:sldId id="408" r:id="rId11"/>
    <p:sldId id="407" r:id="rId12"/>
    <p:sldId id="406" r:id="rId13"/>
    <p:sldId id="405" r:id="rId14"/>
    <p:sldId id="404" r:id="rId15"/>
    <p:sldId id="398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F32C39B4-1C2F-46CB-8CDC-53823627074F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2025/11/2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E2C230DF-5933-439D-898F-38E9AC9BA688}" type="slidenum">
              <a:rPr 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页眉占位符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526AB7C-14EB-4F76-BC62-F231A270ACC9}" type="datetime1">
              <a:rPr lang="en-US" altLang="zh-CN" smtClean="0"/>
              <a:pPr/>
              <a:t>11/2/2025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9C7E07-3C67-C64C-8DA0-0404F6303970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en-US" alt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en-US" alt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en-US" alt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en-US" alt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en-US" alt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A89C7E07-3C67-C64C-8DA0-0404F6303970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lnSpc>
                <a:spcPct val="80000"/>
              </a:lnSpc>
              <a:defRPr lang="zh-CN" sz="6000" b="1" i="0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任意多边形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1" name="任意多边形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2" name="任意多边形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cxnSp>
        <p:nvCxnSpPr>
          <p:cNvPr id="13" name="直接连接符​​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表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任意多边形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5" name="任意多边形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7" name="任意多边形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spcBef>
                <a:spcPts val="6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任意多边形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3" name="任意多边形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4" name="任意多边形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spcBef>
                <a:spcPts val="6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9" name="表格占位符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rmAutofit/>
          </a:bodyPr>
          <a:lstStyle>
            <a:lvl1pPr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单击图标以添加表格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lnSpc>
                <a:spcPct val="80000"/>
              </a:lnSpc>
              <a:defRPr lang="zh-CN" sz="6000" b="1" i="0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任意多边形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1" name="任意多边形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2" name="任意多边形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8" name="文本占位符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lang="zh-CN" sz="2400" b="1" i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zh-CN" sz="4000"/>
            </a:lvl2pPr>
            <a:lvl3pPr>
              <a:defRPr lang="zh-CN" sz="4000"/>
            </a:lvl3pPr>
            <a:lvl4pPr>
              <a:defRPr lang="zh-CN" sz="4000"/>
            </a:lvl4pPr>
            <a:lvl5pPr>
              <a:defRPr lang="zh-CN" sz="4000"/>
            </a:lvl5pPr>
          </a:lstStyle>
          <a:p>
            <a:pPr lvl="0" rtl="0"/>
            <a:r>
              <a:rPr lang="zh-CN" dirty="0"/>
              <a:t>单击此处添加文本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​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自选图形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8" name="任意多边形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9" name="任意多边形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0" name="任意多边形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1" name="任意多边形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 spc="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zh-CN" sz="2400" b="1" i="0" kern="1200" dirty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indent="-283464">
              <a:spcBef>
                <a:spcPts val="6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42" name="日期占位符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单击图标以添加图片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6000" b="1" i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lnSpc>
                <a:spcPct val="80000"/>
              </a:lnSpc>
              <a:defRPr lang="zh-CN" sz="6000" b="1" i="0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单击此处添加标题 </a:t>
            </a:r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8" name="文本占位符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lang="zh-CN" sz="2400" b="1" i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zh-CN" sz="4000"/>
            </a:lvl2pPr>
            <a:lvl3pPr>
              <a:defRPr lang="zh-CN" sz="4000"/>
            </a:lvl3pPr>
            <a:lvl4pPr>
              <a:defRPr lang="zh-CN" sz="4000"/>
            </a:lvl4pPr>
            <a:lvl5pPr>
              <a:defRPr lang="zh-CN" sz="4000"/>
            </a:lvl5pPr>
          </a:lstStyle>
          <a:p>
            <a:pPr lvl="0" rtl="0"/>
            <a:r>
              <a:rPr lang="zh-CN"/>
              <a:t>单击此处添加文本</a:t>
            </a:r>
          </a:p>
        </p:txBody>
      </p:sp>
      <p:cxnSp>
        <p:nvCxnSpPr>
          <p:cNvPr id="7" name="直接连接符​​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汇总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任意多边形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2" name="任意多边形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3" name="任意多边形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32" name="标题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lnSpc>
                <a:spcPct val="80000"/>
              </a:lnSpc>
              <a:defRPr lang="zh-CN" sz="6000" b="1" i="0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任意多边形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1" name="任意多边形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2" name="任意多边形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cxnSp>
        <p:nvCxnSpPr>
          <p:cNvPr id="13" name="直接连接符​​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占位符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lang="zh-CN" sz="2400" b="1" i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zh-CN" sz="4000"/>
            </a:lvl2pPr>
            <a:lvl3pPr>
              <a:defRPr lang="zh-CN" sz="4000"/>
            </a:lvl3pPr>
            <a:lvl4pPr>
              <a:defRPr lang="zh-CN" sz="4000"/>
            </a:lvl4pPr>
            <a:lvl5pPr>
              <a:defRPr lang="zh-CN" sz="4000"/>
            </a:lvl5pPr>
          </a:lstStyle>
          <a:p>
            <a:pPr lvl="0" rtl="0"/>
            <a:r>
              <a:rPr lang="zh-CN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任意多边形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3" name="任意多边形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4" name="任意多边形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3464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59436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82296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00584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内容占位符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3464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54864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82296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00584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自选图形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3" name="任意多边形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4" name="任意多边形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8" name="任意多边形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19" name="任意多边形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zh-CN" sz="2000"/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endParaRPr lang="zh-CN" dirty="0"/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3464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54864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82296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005840"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lang="zh-CN" sz="44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 </a:t>
            </a:r>
          </a:p>
        </p:txBody>
      </p:sp>
      <p:sp>
        <p:nvSpPr>
          <p:cNvPr id="3" name="内容占位符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-283464">
              <a:spcBef>
                <a:spcPts val="1800"/>
              </a:spcBef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单击图标以添加图片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fld id="{294A09A9-5501-47C1-A89A-A340965A2BE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2" name="标题占位符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0" name="日期占位符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zh-CN" sz="110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ea typeface="Microsoft YaHei UI" panose="020B0503020204020204" pitchFamily="34" charset="-122"/>
            </a:endParaRPr>
          </a:p>
        </p:txBody>
      </p:sp>
      <p:sp>
        <p:nvSpPr>
          <p:cNvPr id="32" name="幻灯片编号占位符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zh-CN" sz="11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zh-CN" sz="4400" b="1" i="0" kern="1200" spc="1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800" b="0" i="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b="0" i="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b="0" i="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0" i="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0" i="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618" y="2202873"/>
            <a:ext cx="8235686" cy="150044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穿透</a:t>
            </a:r>
            <a:r>
              <a:rPr lang="en-US" altLang="zh-CN" dirty="0"/>
              <a:t>AI</a:t>
            </a:r>
            <a:r>
              <a:rPr lang="zh-CN" altLang="en-US" dirty="0"/>
              <a:t>迷雾，看清真相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5331655"/>
            <a:ext cx="7936230" cy="710822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algn="ctr">
              <a:defRPr sz="4000" b="1">
                <a:solidFill>
                  <a:srgbClr val="003399"/>
                </a:solidFill>
              </a:defRPr>
            </a:pPr>
            <a:r>
              <a:rPr lang="zh-CN" altLang="en-US" dirty="0">
                <a:solidFill>
                  <a:srgbClr val="5D7D40"/>
                </a:solidFill>
              </a:rPr>
              <a:t>让</a:t>
            </a:r>
            <a:r>
              <a:rPr lang="en-US" altLang="zh-CN" dirty="0">
                <a:solidFill>
                  <a:srgbClr val="5D7D40"/>
                </a:solidFill>
              </a:rPr>
              <a:t>AI</a:t>
            </a:r>
            <a:r>
              <a:rPr lang="zh-CN" altLang="en-US" dirty="0">
                <a:solidFill>
                  <a:srgbClr val="5D7D40"/>
                </a:solidFill>
              </a:rPr>
              <a:t>做你的“副驾驶”，不是“司机”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4FBA48-E9B7-DB4D-A969-70AB9C87ADF3}"/>
              </a:ext>
            </a:extLst>
          </p:cNvPr>
          <p:cNvSpPr txBox="1"/>
          <p:nvPr/>
        </p:nvSpPr>
        <p:spPr>
          <a:xfrm>
            <a:off x="5109648" y="2307699"/>
            <a:ext cx="5039751" cy="2242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en-US" altLang="zh-CN" sz="2400" dirty="0"/>
              <a:t>AI</a:t>
            </a:r>
            <a:r>
              <a:rPr lang="zh-CN" altLang="en-US" sz="2400" dirty="0"/>
              <a:t>是工具，而你，才是驾驶者。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sz="2400" dirty="0"/>
              <a:t>你可以让</a:t>
            </a:r>
            <a:r>
              <a:rPr lang="en-US" altLang="zh-CN" sz="2400" dirty="0"/>
              <a:t>AI</a:t>
            </a:r>
            <a:r>
              <a:rPr lang="zh-CN" altLang="en-US" sz="2400" dirty="0"/>
              <a:t>帮你查资料、整理文档，但决策与价值观必须由你亲自完成。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sz="2400" dirty="0"/>
              <a:t>让</a:t>
            </a:r>
            <a:r>
              <a:rPr lang="en-US" altLang="zh-CN" sz="2400" dirty="0"/>
              <a:t>AI</a:t>
            </a:r>
            <a:r>
              <a:rPr lang="zh-CN" altLang="en-US" sz="2400" dirty="0"/>
              <a:t>为你打工，而不是你为</a:t>
            </a:r>
            <a:r>
              <a:rPr lang="en-US" altLang="zh-CN" sz="2400" dirty="0"/>
              <a:t>AI</a:t>
            </a:r>
            <a:r>
              <a:rPr lang="zh-CN" altLang="en-US" sz="2400" dirty="0"/>
              <a:t>打工。</a:t>
            </a:r>
          </a:p>
        </p:txBody>
      </p:sp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altLang="en-US" dirty="0"/>
              <a:t>保持人类的清醒与勇气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5746750" cy="3597470"/>
          </a:xfrm>
        </p:spPr>
        <p:txBody>
          <a:bodyPr rtlCol="0">
            <a:normAutofit lnSpcReduction="10000"/>
          </a:bodyPr>
          <a:lstStyle>
            <a:defPPr>
              <a:defRPr lang="zh-CN"/>
            </a:defPPr>
          </a:lstStyle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en-US" altLang="zh-CN" dirty="0"/>
              <a:t>AI</a:t>
            </a:r>
            <a:r>
              <a:rPr lang="zh-CN" altLang="en-US" dirty="0"/>
              <a:t>能模仿、计算、生成，但它没有情感，没有价值判断。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dirty="0"/>
              <a:t>未来最珍贵的，不是掌握多少</a:t>
            </a:r>
            <a:r>
              <a:rPr lang="en-US" altLang="zh-CN" dirty="0"/>
              <a:t>AI</a:t>
            </a:r>
            <a:r>
              <a:rPr lang="zh-CN" altLang="en-US" dirty="0"/>
              <a:t>工具，而是那颗保持清醒的头脑与独立人格。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dirty="0"/>
              <a:t>愿我们都能善用技术，保持清醒，穿透迷雾，握住真相。</a:t>
            </a:r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谢谢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en-US" altLang="zh-CN" dirty="0"/>
              <a:t>PPT:ZREAM</a:t>
            </a:r>
          </a:p>
          <a:p>
            <a:r>
              <a:rPr lang="zh-CN" altLang="en-US" dirty="0"/>
              <a:t>内容支持</a:t>
            </a:r>
            <a:r>
              <a:rPr lang="en-US" altLang="zh-CN" dirty="0"/>
              <a:t>:Gemini 2.5Pro,GPT-5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ra2生成牢大代言冰红茶">
            <a:hlinkClick r:id="" action="ppaction://media"/>
            <a:extLst>
              <a:ext uri="{FF2B5EF4-FFF2-40B4-BE49-F238E27FC236}">
                <a16:creationId xmlns:a16="http://schemas.microsoft.com/office/drawing/2014/main" id="{65B618E9-6C47-7175-0228-62C97730EF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0051" y="1"/>
            <a:ext cx="3771897" cy="68579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A71A8E1-D5F6-5266-E374-ECD1E69AAE5D}"/>
              </a:ext>
            </a:extLst>
          </p:cNvPr>
          <p:cNvSpPr txBox="1"/>
          <p:nvPr/>
        </p:nvSpPr>
        <p:spPr>
          <a:xfrm>
            <a:off x="789710" y="1554079"/>
            <a:ext cx="199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5D7D40"/>
                </a:solidFill>
              </a:rPr>
              <a:t>观看视频</a:t>
            </a:r>
            <a:endParaRPr lang="zh-CN" altLang="en-US" sz="3200" dirty="0">
              <a:solidFill>
                <a:srgbClr val="5D7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16449"/>
            <a:ext cx="2952404" cy="766631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眼见不为实</a:t>
            </a:r>
            <a:endParaRPr lang="zh-CN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0935" y="1209199"/>
            <a:ext cx="5098473" cy="1147762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marL="0" indent="0">
              <a:buNone/>
            </a:pPr>
            <a:r>
              <a:rPr lang="zh-CN" altLang="en-US" dirty="0"/>
              <a:t>大家最近应该都看到过类似这样的</a:t>
            </a:r>
            <a:r>
              <a:rPr lang="en-US" altLang="zh-CN" dirty="0"/>
              <a:t>AI</a:t>
            </a:r>
            <a:r>
              <a:rPr lang="zh-CN" altLang="en-US" dirty="0"/>
              <a:t>视频，如果把</a:t>
            </a:r>
            <a:r>
              <a:rPr lang="en-US" altLang="zh-CN" dirty="0"/>
              <a:t>AI</a:t>
            </a:r>
            <a:r>
              <a:rPr lang="zh-CN" altLang="en-US" dirty="0"/>
              <a:t>的标志遮上，可能让无数人信以为真</a:t>
            </a:r>
          </a:p>
          <a:p>
            <a:pPr marL="0" indent="0" rtl="0">
              <a:buNone/>
            </a:pPr>
            <a:endParaRPr lang="zh-CN" dirty="0"/>
          </a:p>
          <a:p>
            <a:pPr rtl="0"/>
            <a:endParaRPr lang="zh-CN" dirty="0"/>
          </a:p>
        </p:txBody>
      </p:sp>
      <p:grpSp>
        <p:nvGrpSpPr>
          <p:cNvPr id="19" name="组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任意多边形(F)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21" name="任意多边形(F)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  <p:sp>
          <p:nvSpPr>
            <p:cNvPr id="22" name="任意多边形(F)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zh-CN"/>
              </a:defPPr>
            </a:lstStyle>
            <a:p>
              <a:pPr rtl="0"/>
              <a:endParaRPr lang="zh-CN" dirty="0">
                <a:latin typeface="Microsoft YaHei UI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AB6254E-ADAD-B242-630D-49351A4E5A14}"/>
              </a:ext>
            </a:extLst>
          </p:cNvPr>
          <p:cNvSpPr txBox="1"/>
          <p:nvPr/>
        </p:nvSpPr>
        <p:spPr>
          <a:xfrm>
            <a:off x="3962400" y="3789588"/>
            <a:ext cx="6409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一、</a:t>
            </a:r>
            <a:r>
              <a:rPr lang="en-US" altLang="zh-CN" sz="2400" b="1" dirty="0">
                <a:solidFill>
                  <a:schemeClr val="bg1"/>
                </a:solidFill>
              </a:rPr>
              <a:t>AI</a:t>
            </a:r>
            <a:r>
              <a:rPr lang="zh-CN" altLang="en-US" sz="2400" b="1" dirty="0">
                <a:solidFill>
                  <a:schemeClr val="bg1"/>
                </a:solidFill>
              </a:rPr>
              <a:t>制造的“双重迷雾”</a:t>
            </a:r>
          </a:p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</a:rPr>
              <a:t>我们常说，科技让世界更清晰，但在</a:t>
            </a:r>
            <a:r>
              <a:rPr lang="en-US" altLang="zh-CN" dirty="0">
                <a:solidFill>
                  <a:schemeClr val="bg1"/>
                </a:solidFill>
              </a:rPr>
              <a:t>AI</a:t>
            </a:r>
            <a:r>
              <a:rPr lang="zh-CN" altLang="en-US" dirty="0">
                <a:solidFill>
                  <a:schemeClr val="bg1"/>
                </a:solidFill>
              </a:rPr>
              <a:t>的时代，科技有时候也在制造“迷雾”。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AI</a:t>
            </a:r>
            <a:r>
              <a:rPr lang="zh-CN" altLang="en-US" dirty="0">
                <a:solidFill>
                  <a:schemeClr val="bg1"/>
                </a:solidFill>
              </a:rPr>
              <a:t>带来了两层特别危险、但又特别隐蔽的迷雾</a:t>
            </a:r>
            <a:r>
              <a:rPr lang="en-US" altLang="zh-CN" dirty="0">
                <a:solidFill>
                  <a:schemeClr val="bg1"/>
                </a:solidFill>
              </a:rPr>
              <a:t>——</a:t>
            </a:r>
            <a:r>
              <a:rPr lang="zh-CN" altLang="en-US" dirty="0">
                <a:solidFill>
                  <a:schemeClr val="bg1"/>
                </a:solidFill>
              </a:rPr>
              <a:t>一层是“深度伪造”，一层是“信息茧房”。</a:t>
            </a: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植物特写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2604655"/>
            <a:ext cx="5477479" cy="1132118"/>
          </a:xfrm>
        </p:spPr>
        <p:txBody>
          <a:bodyPr rtlCol="0">
            <a:normAutofit fontScale="90000"/>
          </a:bodyPr>
          <a:lstStyle>
            <a:defPPr>
              <a:defRPr lang="zh-CN"/>
            </a:defPPr>
          </a:lstStyle>
          <a:p>
            <a:r>
              <a:rPr lang="zh-CN" altLang="en-US" dirty="0"/>
              <a:t>第一重迷雾</a:t>
            </a:r>
            <a:r>
              <a:rPr lang="en-US" altLang="zh-CN" dirty="0"/>
              <a:t>-</a:t>
            </a:r>
            <a:r>
              <a:rPr lang="zh-CN" altLang="zh-CN" dirty="0"/>
              <a:t>深度伪造（Deepfake）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5993B36-EE64-7308-AE5B-0100EFCBD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1834" y="2745704"/>
            <a:ext cx="4880784" cy="559615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zh-CN" altLang="zh-CN" sz="3600" dirty="0"/>
              <a:t>深度伪造（Deepfake）</a:t>
            </a:r>
            <a:endParaRPr lang="zh-CN" altLang="zh-CN" sz="3600" dirty="0">
              <a:effectLst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D042F2-B45E-B0F4-F826-35DF50E94C7B}"/>
              </a:ext>
            </a:extLst>
          </p:cNvPr>
          <p:cNvSpPr txBox="1"/>
          <p:nvPr/>
        </p:nvSpPr>
        <p:spPr>
          <a:xfrm>
            <a:off x="6208542" y="3428411"/>
            <a:ext cx="5983458" cy="27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dirty="0"/>
              <a:t>它不只是“高仿”，而是可以精准伪造人类声音、表情、语气甚至肢体动作的技术。</a:t>
            </a:r>
            <a:endParaRPr lang="en-US" altLang="zh-CN" dirty="0"/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dirty="0"/>
              <a:t>当这项技术被滥用时，伪造视频与音频可能被用于诈骗、诽谤与假新闻传播。“有图有真相”不再可靠，真与假的界限变得模糊。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770909"/>
            <a:ext cx="5690235" cy="1818862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zh-CN" altLang="en-US" sz="3600" dirty="0"/>
              <a:t>第二重迷雾</a:t>
            </a:r>
            <a:br>
              <a:rPr lang="en-US" altLang="zh-CN" sz="1200" dirty="0"/>
            </a:br>
            <a:br>
              <a:rPr lang="en-US" altLang="zh-CN" sz="3600" dirty="0"/>
            </a:br>
            <a:r>
              <a:rPr lang="zh-CN" altLang="en-US" sz="2800" dirty="0"/>
              <a:t>信息茧房（</a:t>
            </a:r>
            <a:r>
              <a:rPr lang="en-US" altLang="zh-CN" sz="2800" dirty="0"/>
              <a:t>Filter Bubble</a:t>
            </a:r>
            <a:r>
              <a:rPr lang="zh-CN" altLang="en-US" sz="2800" dirty="0"/>
              <a:t>）</a:t>
            </a:r>
          </a:p>
        </p:txBody>
      </p:sp>
      <p:pic>
        <p:nvPicPr>
          <p:cNvPr id="12" name="图片占位符 4" descr="木纹特写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226"/>
            <a:ext cx="5791200" cy="6880226"/>
          </a:xfr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42109"/>
            <a:ext cx="9778365" cy="83061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algn="ctr">
              <a:defRPr sz="4000" b="1">
                <a:solidFill>
                  <a:srgbClr val="003399"/>
                </a:solidFill>
              </a:defRPr>
            </a:pPr>
            <a:r>
              <a:rPr lang="zh-CN" altLang="en-US" dirty="0">
                <a:solidFill>
                  <a:srgbClr val="5D7D40"/>
                </a:solidFill>
              </a:rPr>
              <a:t>第二重迷雾：信息茧房（</a:t>
            </a:r>
            <a:r>
              <a:rPr lang="en-US" altLang="zh-CN" dirty="0">
                <a:solidFill>
                  <a:srgbClr val="5D7D40"/>
                </a:solidFill>
              </a:rPr>
              <a:t>Filter Bubble</a:t>
            </a:r>
            <a:r>
              <a:rPr lang="zh-CN" altLang="en-US" dirty="0">
                <a:solidFill>
                  <a:srgbClr val="5D7D40"/>
                </a:solidFill>
              </a:rPr>
              <a:t>）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FEF891-4464-17A6-8BDF-2826549BDD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688185" cy="3597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dirty="0"/>
              <a:t>算法会根据我们的兴趣推送内容，看似贴心，却让我们被困在熟悉的观点里。我们听不到不同的声音，看不到另一面的真实。久而久之，我们生活在“舒适的信息牢笼”中，失去了独立思考的能力。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09" y="4849091"/>
            <a:ext cx="4982442" cy="119338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algn="ctr">
              <a:defRPr sz="4000" b="1">
                <a:solidFill>
                  <a:srgbClr val="003399"/>
                </a:solidFill>
              </a:defRPr>
            </a:pPr>
            <a:r>
              <a:rPr lang="zh-CN" altLang="en-US" dirty="0">
                <a:solidFill>
                  <a:srgbClr val="5D7D40"/>
                </a:solidFill>
              </a:rPr>
              <a:t>破雾之道：学会“清醒”地使用</a:t>
            </a:r>
            <a:r>
              <a:rPr lang="en-US" altLang="zh-CN" dirty="0">
                <a:solidFill>
                  <a:srgbClr val="5D7D40"/>
                </a:solidFill>
              </a:rPr>
              <a:t>AI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118849-6827-636B-76B8-57F7E9788F64}"/>
              </a:ext>
            </a:extLst>
          </p:cNvPr>
          <p:cNvSpPr txBox="1"/>
          <p:nvPr/>
        </p:nvSpPr>
        <p:spPr>
          <a:xfrm>
            <a:off x="180109" y="273650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面对双重迷雾，我们无法逃避</a:t>
            </a:r>
            <a:r>
              <a:rPr lang="en-US" altLang="zh-CN" sz="2800" dirty="0">
                <a:solidFill>
                  <a:schemeClr val="bg1"/>
                </a:solidFill>
              </a:rPr>
              <a:t>AI</a:t>
            </a:r>
            <a:r>
              <a:rPr lang="zh-CN" altLang="en-US" sz="2800" dirty="0">
                <a:solidFill>
                  <a:schemeClr val="bg1"/>
                </a:solidFill>
              </a:rPr>
              <a:t>的到来，但可以学会清醒地使用它。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关键在于两件事：慢思考与主动掌控</a:t>
            </a:r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重拾慢思考的勇气</a:t>
            </a:r>
            <a:br>
              <a:rPr lang="zh-CN" altLang="en-US" dirty="0"/>
            </a:br>
            <a:endParaRPr 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325092"/>
            <a:ext cx="4767169" cy="900754"/>
          </a:xfrm>
        </p:spPr>
        <p:txBody>
          <a:bodyPr wrap="square" tIns="0" rtlCol="0">
            <a:normAutofit/>
          </a:bodyPr>
          <a:lstStyle>
            <a:defPPr>
              <a:defRPr lang="zh-CN"/>
            </a:defPPr>
          </a:lstStyle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sz="1800" dirty="0"/>
              <a:t>当你看到一条让你愤怒、震惊、激动的消息时，请先停一下。</a:t>
            </a:r>
            <a:endParaRPr lang="en-US" altLang="zh-CN" sz="1800" dirty="0"/>
          </a:p>
        </p:txBody>
      </p:sp>
      <p:pic>
        <p:nvPicPr>
          <p:cNvPr id="5" name="图片占位符 52" descr="悬挂的灯泡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6096000" y="0"/>
            <a:ext cx="6118225" cy="6858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05EC94-A8B8-4DFD-A6C1-7C314D0308ED}"/>
              </a:ext>
            </a:extLst>
          </p:cNvPr>
          <p:cNvSpPr txBox="1"/>
          <p:nvPr/>
        </p:nvSpPr>
        <p:spPr>
          <a:xfrm>
            <a:off x="476396" y="3988491"/>
            <a:ext cx="4767169" cy="1289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sz="1800" dirty="0"/>
              <a:t>问自己：来源可靠吗？有别的信源吗？图像细节是否异常？</a:t>
            </a:r>
            <a:endParaRPr lang="en-US" altLang="zh-CN" sz="1800" dirty="0"/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zh-CN" altLang="en-US" sz="1800" dirty="0"/>
              <a:t>事实核查力，是</a:t>
            </a:r>
            <a:r>
              <a:rPr lang="en-US" altLang="zh-CN" sz="1800" dirty="0"/>
              <a:t>AI</a:t>
            </a:r>
            <a:r>
              <a:rPr lang="zh-CN" altLang="en-US" sz="1800" dirty="0"/>
              <a:t>时代的“新读写能力”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自定义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0_TF78853419_Win32.potx" id="{5D2DC102-ACE5-4B12-93A7-1D448F11D1C9}" vid="{6D1E3C48-13E8-4D63-89AC-106DBDAEE8D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{CD33841E-AB34-4793-B037-EE9A14AA1397}TFd3b75063-ff25-434d-b12c-efeaf07d16c3c6814a36_win32-2a74b4bd1761</Template>
  <TotalTime>86</TotalTime>
  <Words>479</Words>
  <Application>Microsoft Office PowerPoint</Application>
  <PresentationFormat>宽屏</PresentationFormat>
  <Paragraphs>43</Paragraphs>
  <Slides>12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Microsoft YaHei UI</vt:lpstr>
      <vt:lpstr>Arial</vt:lpstr>
      <vt:lpstr>自定义</vt:lpstr>
      <vt:lpstr>穿透AI迷雾，看清真相</vt:lpstr>
      <vt:lpstr>PowerPoint 演示文稿</vt:lpstr>
      <vt:lpstr>眼见不为实</vt:lpstr>
      <vt:lpstr>第一重迷雾-深度伪造（Deepfake）</vt:lpstr>
      <vt:lpstr>深度伪造（Deepfake）</vt:lpstr>
      <vt:lpstr>第二重迷雾  信息茧房（Filter Bubble）</vt:lpstr>
      <vt:lpstr>第二重迷雾：信息茧房（Filter Bubble）</vt:lpstr>
      <vt:lpstr>破雾之道：学会“清醒”地使用AI</vt:lpstr>
      <vt:lpstr>重拾慢思考的勇气 </vt:lpstr>
      <vt:lpstr>让AI做你的“副驾驶”，不是“司机”</vt:lpstr>
      <vt:lpstr>保持人类的清醒与勇气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EAM ZR</dc:creator>
  <cp:lastModifiedBy>EAM ZR</cp:lastModifiedBy>
  <cp:revision>5</cp:revision>
  <dcterms:created xsi:type="dcterms:W3CDTF">2025-11-02T04:00:14Z</dcterms:created>
  <dcterms:modified xsi:type="dcterms:W3CDTF">2025-11-02T05:28:27Z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